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58" r:id="rId4"/>
    <p:sldId id="259" r:id="rId5"/>
    <p:sldId id="260" r:id="rId6"/>
    <p:sldId id="261" r:id="rId7"/>
    <p:sldId id="263" r:id="rId8"/>
    <p:sldId id="262" r:id="rId9"/>
    <p:sldId id="264" r:id="rId10"/>
    <p:sldId id="266"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4660"/>
  </p:normalViewPr>
  <p:slideViewPr>
    <p:cSldViewPr snapToGrid="0">
      <p:cViewPr varScale="1">
        <p:scale>
          <a:sx n="84" d="100"/>
          <a:sy n="84" d="100"/>
        </p:scale>
        <p:origin x="64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64B55C9-34A3-401B-89C5-7A3D8F342FD5}" type="datetimeFigureOut">
              <a:rPr lang="en-GB" smtClean="0"/>
              <a:t>28/03/2026</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3EEC017-5F3F-4D30-87F6-7C4BF2123545}" type="slidenum">
              <a:rPr lang="en-GB" smtClean="0"/>
              <a:t>‹#›</a:t>
            </a:fld>
            <a:endParaRPr lang="en-GB"/>
          </a:p>
        </p:txBody>
      </p:sp>
    </p:spTree>
    <p:extLst>
      <p:ext uri="{BB962C8B-B14F-4D97-AF65-F5344CB8AC3E}">
        <p14:creationId xmlns:p14="http://schemas.microsoft.com/office/powerpoint/2010/main" val="3073469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64B55C9-34A3-401B-89C5-7A3D8F342FD5}" type="datetimeFigureOut">
              <a:rPr lang="en-GB" smtClean="0"/>
              <a:t>28/03/2026</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3EEC017-5F3F-4D30-87F6-7C4BF2123545}" type="slidenum">
              <a:rPr lang="en-GB" smtClean="0"/>
              <a:t>‹#›</a:t>
            </a:fld>
            <a:endParaRPr lang="en-GB"/>
          </a:p>
        </p:txBody>
      </p:sp>
    </p:spTree>
    <p:extLst>
      <p:ext uri="{BB962C8B-B14F-4D97-AF65-F5344CB8AC3E}">
        <p14:creationId xmlns:p14="http://schemas.microsoft.com/office/powerpoint/2010/main" val="3289096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64B55C9-34A3-401B-89C5-7A3D8F342FD5}" type="datetimeFigureOut">
              <a:rPr lang="en-GB" smtClean="0"/>
              <a:t>28/03/2026</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3EEC017-5F3F-4D30-87F6-7C4BF2123545}"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36876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964B55C9-34A3-401B-89C5-7A3D8F342FD5}" type="datetimeFigureOut">
              <a:rPr lang="en-GB" smtClean="0"/>
              <a:t>28/03/2026</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3EEC017-5F3F-4D30-87F6-7C4BF2123545}" type="slidenum">
              <a:rPr lang="en-GB" smtClean="0"/>
              <a:t>‹#›</a:t>
            </a:fld>
            <a:endParaRPr lang="en-GB"/>
          </a:p>
        </p:txBody>
      </p:sp>
    </p:spTree>
    <p:extLst>
      <p:ext uri="{BB962C8B-B14F-4D97-AF65-F5344CB8AC3E}">
        <p14:creationId xmlns:p14="http://schemas.microsoft.com/office/powerpoint/2010/main" val="1979091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964B55C9-34A3-401B-89C5-7A3D8F342FD5}" type="datetimeFigureOut">
              <a:rPr lang="en-GB" smtClean="0"/>
              <a:t>28/03/2026</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3EEC017-5F3F-4D30-87F6-7C4BF2123545}"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42027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964B55C9-34A3-401B-89C5-7A3D8F342FD5}" type="datetimeFigureOut">
              <a:rPr lang="en-GB" smtClean="0"/>
              <a:t>28/03/2026</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3EEC017-5F3F-4D30-87F6-7C4BF2123545}" type="slidenum">
              <a:rPr lang="en-GB" smtClean="0"/>
              <a:t>‹#›</a:t>
            </a:fld>
            <a:endParaRPr lang="en-GB"/>
          </a:p>
        </p:txBody>
      </p:sp>
    </p:spTree>
    <p:extLst>
      <p:ext uri="{BB962C8B-B14F-4D97-AF65-F5344CB8AC3E}">
        <p14:creationId xmlns:p14="http://schemas.microsoft.com/office/powerpoint/2010/main" val="406255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64B55C9-34A3-401B-89C5-7A3D8F342FD5}" type="datetimeFigureOut">
              <a:rPr lang="en-GB" smtClean="0"/>
              <a:t>28/03/2026</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3EEC017-5F3F-4D30-87F6-7C4BF2123545}" type="slidenum">
              <a:rPr lang="en-GB" smtClean="0"/>
              <a:t>‹#›</a:t>
            </a:fld>
            <a:endParaRPr lang="en-GB"/>
          </a:p>
        </p:txBody>
      </p:sp>
    </p:spTree>
    <p:extLst>
      <p:ext uri="{BB962C8B-B14F-4D97-AF65-F5344CB8AC3E}">
        <p14:creationId xmlns:p14="http://schemas.microsoft.com/office/powerpoint/2010/main" val="2067718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64B55C9-34A3-401B-89C5-7A3D8F342FD5}" type="datetimeFigureOut">
              <a:rPr lang="en-GB" smtClean="0"/>
              <a:t>28/03/2026</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3EEC017-5F3F-4D30-87F6-7C4BF2123545}" type="slidenum">
              <a:rPr lang="en-GB" smtClean="0"/>
              <a:t>‹#›</a:t>
            </a:fld>
            <a:endParaRPr lang="en-GB"/>
          </a:p>
        </p:txBody>
      </p:sp>
    </p:spTree>
    <p:extLst>
      <p:ext uri="{BB962C8B-B14F-4D97-AF65-F5344CB8AC3E}">
        <p14:creationId xmlns:p14="http://schemas.microsoft.com/office/powerpoint/2010/main" val="3826985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64B55C9-34A3-401B-89C5-7A3D8F342FD5}" type="datetimeFigureOut">
              <a:rPr lang="en-GB" smtClean="0"/>
              <a:t>28/03/2026</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3EEC017-5F3F-4D30-87F6-7C4BF2123545}" type="slidenum">
              <a:rPr lang="en-GB" smtClean="0"/>
              <a:t>‹#›</a:t>
            </a:fld>
            <a:endParaRPr lang="en-GB"/>
          </a:p>
        </p:txBody>
      </p:sp>
    </p:spTree>
    <p:extLst>
      <p:ext uri="{BB962C8B-B14F-4D97-AF65-F5344CB8AC3E}">
        <p14:creationId xmlns:p14="http://schemas.microsoft.com/office/powerpoint/2010/main" val="4201890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64B55C9-34A3-401B-89C5-7A3D8F342FD5}" type="datetimeFigureOut">
              <a:rPr lang="en-GB" smtClean="0"/>
              <a:t>28/03/2026</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3EEC017-5F3F-4D30-87F6-7C4BF2123545}" type="slidenum">
              <a:rPr lang="en-GB" smtClean="0"/>
              <a:t>‹#›</a:t>
            </a:fld>
            <a:endParaRPr lang="en-GB"/>
          </a:p>
        </p:txBody>
      </p:sp>
    </p:spTree>
    <p:extLst>
      <p:ext uri="{BB962C8B-B14F-4D97-AF65-F5344CB8AC3E}">
        <p14:creationId xmlns:p14="http://schemas.microsoft.com/office/powerpoint/2010/main" val="1999053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64B55C9-34A3-401B-89C5-7A3D8F342FD5}" type="datetimeFigureOut">
              <a:rPr lang="en-GB" smtClean="0"/>
              <a:t>28/03/2026</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3EEC017-5F3F-4D30-87F6-7C4BF2123545}" type="slidenum">
              <a:rPr lang="en-GB" smtClean="0"/>
              <a:t>‹#›</a:t>
            </a:fld>
            <a:endParaRPr lang="en-GB"/>
          </a:p>
        </p:txBody>
      </p:sp>
    </p:spTree>
    <p:extLst>
      <p:ext uri="{BB962C8B-B14F-4D97-AF65-F5344CB8AC3E}">
        <p14:creationId xmlns:p14="http://schemas.microsoft.com/office/powerpoint/2010/main" val="2010698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64B55C9-34A3-401B-89C5-7A3D8F342FD5}" type="datetimeFigureOut">
              <a:rPr lang="en-GB" smtClean="0"/>
              <a:t>28/03/2026</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3EEC017-5F3F-4D30-87F6-7C4BF2123545}" type="slidenum">
              <a:rPr lang="en-GB" smtClean="0"/>
              <a:t>‹#›</a:t>
            </a:fld>
            <a:endParaRPr lang="en-GB"/>
          </a:p>
        </p:txBody>
      </p:sp>
    </p:spTree>
    <p:extLst>
      <p:ext uri="{BB962C8B-B14F-4D97-AF65-F5344CB8AC3E}">
        <p14:creationId xmlns:p14="http://schemas.microsoft.com/office/powerpoint/2010/main" val="258396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64B55C9-34A3-401B-89C5-7A3D8F342FD5}" type="datetimeFigureOut">
              <a:rPr lang="en-GB" smtClean="0"/>
              <a:t>28/03/2026</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3EEC017-5F3F-4D30-87F6-7C4BF2123545}" type="slidenum">
              <a:rPr lang="en-GB" smtClean="0"/>
              <a:t>‹#›</a:t>
            </a:fld>
            <a:endParaRPr lang="en-GB"/>
          </a:p>
        </p:txBody>
      </p:sp>
    </p:spTree>
    <p:extLst>
      <p:ext uri="{BB962C8B-B14F-4D97-AF65-F5344CB8AC3E}">
        <p14:creationId xmlns:p14="http://schemas.microsoft.com/office/powerpoint/2010/main" val="143114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B55C9-34A3-401B-89C5-7A3D8F342FD5}" type="datetimeFigureOut">
              <a:rPr lang="en-GB" smtClean="0"/>
              <a:t>28/03/2026</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3EEC017-5F3F-4D30-87F6-7C4BF2123545}" type="slidenum">
              <a:rPr lang="en-GB" smtClean="0"/>
              <a:t>‹#›</a:t>
            </a:fld>
            <a:endParaRPr lang="en-GB"/>
          </a:p>
        </p:txBody>
      </p:sp>
    </p:spTree>
    <p:extLst>
      <p:ext uri="{BB962C8B-B14F-4D97-AF65-F5344CB8AC3E}">
        <p14:creationId xmlns:p14="http://schemas.microsoft.com/office/powerpoint/2010/main" val="3279301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64B55C9-34A3-401B-89C5-7A3D8F342FD5}" type="datetimeFigureOut">
              <a:rPr lang="en-GB" smtClean="0"/>
              <a:t>28/03/2026</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3EEC017-5F3F-4D30-87F6-7C4BF2123545}" type="slidenum">
              <a:rPr lang="en-GB" smtClean="0"/>
              <a:t>‹#›</a:t>
            </a:fld>
            <a:endParaRPr lang="en-GB"/>
          </a:p>
        </p:txBody>
      </p:sp>
    </p:spTree>
    <p:extLst>
      <p:ext uri="{BB962C8B-B14F-4D97-AF65-F5344CB8AC3E}">
        <p14:creationId xmlns:p14="http://schemas.microsoft.com/office/powerpoint/2010/main" val="3985457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64B55C9-34A3-401B-89C5-7A3D8F342FD5}" type="datetimeFigureOut">
              <a:rPr lang="en-GB" smtClean="0"/>
              <a:t>28/03/2026</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3EEC017-5F3F-4D30-87F6-7C4BF2123545}" type="slidenum">
              <a:rPr lang="en-GB" smtClean="0"/>
              <a:t>‹#›</a:t>
            </a:fld>
            <a:endParaRPr lang="en-GB"/>
          </a:p>
        </p:txBody>
      </p:sp>
    </p:spTree>
    <p:extLst>
      <p:ext uri="{BB962C8B-B14F-4D97-AF65-F5344CB8AC3E}">
        <p14:creationId xmlns:p14="http://schemas.microsoft.com/office/powerpoint/2010/main" val="3578058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64B55C9-34A3-401B-89C5-7A3D8F342FD5}" type="datetimeFigureOut">
              <a:rPr lang="en-GB" smtClean="0"/>
              <a:t>28/03/2026</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3EEC017-5F3F-4D30-87F6-7C4BF2123545}" type="slidenum">
              <a:rPr lang="en-GB" smtClean="0"/>
              <a:t>‹#›</a:t>
            </a:fld>
            <a:endParaRPr lang="en-GB"/>
          </a:p>
        </p:txBody>
      </p:sp>
    </p:spTree>
    <p:extLst>
      <p:ext uri="{BB962C8B-B14F-4D97-AF65-F5344CB8AC3E}">
        <p14:creationId xmlns:p14="http://schemas.microsoft.com/office/powerpoint/2010/main" val="183154670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9FE27-46F2-30AE-1F76-D5A76EB6ABB6}"/>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30B164FE-4B54-25A4-2D28-E81D16C9C02B}"/>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3CC03366-9ED4-A8C1-7302-9386BBCC1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00"/>
            <a:ext cx="12326112" cy="8217408"/>
          </a:xfrm>
          <a:prstGeom prst="rect">
            <a:avLst/>
          </a:prstGeom>
        </p:spPr>
      </p:pic>
    </p:spTree>
    <p:extLst>
      <p:ext uri="{BB962C8B-B14F-4D97-AF65-F5344CB8AC3E}">
        <p14:creationId xmlns:p14="http://schemas.microsoft.com/office/powerpoint/2010/main" val="2059967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10933C-3ABC-4F86-73BD-C20425E7C22A}"/>
              </a:ext>
            </a:extLst>
          </p:cNvPr>
          <p:cNvSpPr/>
          <p:nvPr/>
        </p:nvSpPr>
        <p:spPr>
          <a:xfrm>
            <a:off x="2386584" y="1371600"/>
            <a:ext cx="7459807" cy="1754326"/>
          </a:xfrm>
          <a:prstGeom prst="rect">
            <a:avLst/>
          </a:prstGeom>
          <a:noFill/>
        </p:spPr>
        <p:txBody>
          <a:bodyPr wrap="square" lIns="91440" tIns="45720" rIns="91440" bIns="45720">
            <a:spAutoFit/>
          </a:bodyPr>
          <a:lstStyle/>
          <a:p>
            <a:pPr algn="ctr"/>
            <a:r>
              <a:rPr lang="ar-AE" altLang="zh-CN"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اختتامآپ کی توجہ کا شکریہ۔</a:t>
            </a:r>
            <a:r>
              <a:rPr lang="en-GB" altLang="zh-CN"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en-GB"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TextBox 3">
            <a:extLst>
              <a:ext uri="{FF2B5EF4-FFF2-40B4-BE49-F238E27FC236}">
                <a16:creationId xmlns:a16="http://schemas.microsoft.com/office/drawing/2014/main" id="{5E65FA4F-12D6-D4FE-48A6-AFEB09CA9BC0}"/>
              </a:ext>
            </a:extLst>
          </p:cNvPr>
          <p:cNvSpPr txBox="1"/>
          <p:nvPr/>
        </p:nvSpPr>
        <p:spPr>
          <a:xfrm>
            <a:off x="2496312" y="4407408"/>
            <a:ext cx="8412480" cy="923330"/>
          </a:xfrm>
          <a:prstGeom prst="rect">
            <a:avLst/>
          </a:prstGeom>
          <a:noFill/>
        </p:spPr>
        <p:txBody>
          <a:bodyPr wrap="square" rtlCol="0">
            <a:spAutoFit/>
          </a:bodyPr>
          <a:lstStyle/>
          <a:p>
            <a:r>
              <a:rPr lang="ar-AE" b="1"/>
              <a:t>قانونی نوٹس:© </a:t>
            </a:r>
            <a:r>
              <a:rPr lang="en-GB" b="1"/>
              <a:t>QUERCUS PARKET. </a:t>
            </a:r>
            <a:r>
              <a:rPr lang="ar-AE" b="1"/>
              <a:t>جملہ حقوق محفوظ ہیں۔اس پریزنٹیشن میں موجود تمام معلومات خفیہ ہیں اور صرف متعلقہ وصول کنندہ کے لیے ہیں۔بغیر پیشگی تحریری اجازت کے اسے نقل، تقسیم یا ظاہر کرنا ممنوع ہے۔</a:t>
            </a:r>
            <a:endParaRPr lang="en-GB" b="1" dirty="0"/>
          </a:p>
        </p:txBody>
      </p:sp>
    </p:spTree>
    <p:extLst>
      <p:ext uri="{BB962C8B-B14F-4D97-AF65-F5344CB8AC3E}">
        <p14:creationId xmlns:p14="http://schemas.microsoft.com/office/powerpoint/2010/main" val="2970471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5BC2B8-F89A-77A0-3A75-C9B54CC9BB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984"/>
            <a:ext cx="12192000" cy="8125968"/>
          </a:xfrm>
          <a:prstGeom prst="rect">
            <a:avLst/>
          </a:prstGeom>
        </p:spPr>
      </p:pic>
    </p:spTree>
    <p:extLst>
      <p:ext uri="{BB962C8B-B14F-4D97-AF65-F5344CB8AC3E}">
        <p14:creationId xmlns:p14="http://schemas.microsoft.com/office/powerpoint/2010/main" val="1285828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70279-B6E2-0323-085C-0B79EAF4B56E}"/>
              </a:ext>
            </a:extLst>
          </p:cNvPr>
          <p:cNvSpPr>
            <a:spLocks noGrp="1"/>
          </p:cNvSpPr>
          <p:nvPr>
            <p:ph type="title"/>
          </p:nvPr>
        </p:nvSpPr>
        <p:spPr/>
        <p:txBody>
          <a:bodyPr/>
          <a:lstStyle/>
          <a:p>
            <a:r>
              <a:rPr lang="ar-AE" b="1" dirty="0"/>
              <a:t>تعارف</a:t>
            </a:r>
            <a:endParaRPr lang="en-GB" b="1" dirty="0"/>
          </a:p>
        </p:txBody>
      </p:sp>
      <p:sp>
        <p:nvSpPr>
          <p:cNvPr id="4" name="Rectangle 1">
            <a:extLst>
              <a:ext uri="{FF2B5EF4-FFF2-40B4-BE49-F238E27FC236}">
                <a16:creationId xmlns:a16="http://schemas.microsoft.com/office/drawing/2014/main" id="{3B18B4F4-D2FE-BC23-6CF7-36AB9814669C}"/>
              </a:ext>
            </a:extLst>
          </p:cNvPr>
          <p:cNvSpPr>
            <a:spLocks noGrp="1" noChangeArrowheads="1"/>
          </p:cNvSpPr>
          <p:nvPr>
            <p:ph idx="1"/>
          </p:nvPr>
        </p:nvSpPr>
        <p:spPr bwMode="auto">
          <a:xfrm>
            <a:off x="1252728" y="1800206"/>
            <a:ext cx="10341864" cy="420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ar-AE" dirty="0"/>
              <a:t>دوسری نسل کی خاندانی ملکیت میں چلنے والی آرا مشین (قیام: 1997)، جو درستگی، تسلسل اور اعلیٰ معیار پر مرکوز ہے۔</a:t>
            </a:r>
            <a:br>
              <a:rPr lang="ar-AE" dirty="0"/>
            </a:br>
            <a:r>
              <a:rPr lang="ar-AE" dirty="0"/>
              <a:t>اعلیٰ معیار کی راکھ (ایش) اور بلوط (اوک) کی لکڑی، نیز کلاسیکی ٹھوس اور انجینئرڈ پارکیٹ کی تیاری میں مہارت۔</a:t>
            </a:r>
          </a:p>
          <a:p>
            <a:r>
              <a:rPr lang="ar-AE" dirty="0"/>
              <a:t>بنیادی تخصص: </a:t>
            </a:r>
            <a:r>
              <a:rPr lang="en-GB" i="1" dirty="0"/>
              <a:t>Quercus </a:t>
            </a:r>
            <a:r>
              <a:rPr lang="en-GB" i="1" dirty="0" err="1"/>
              <a:t>robur</a:t>
            </a:r>
            <a:r>
              <a:rPr lang="en-GB" dirty="0"/>
              <a:t> (</a:t>
            </a:r>
            <a:r>
              <a:rPr lang="ar-AE" dirty="0"/>
              <a:t>عام بلوط) — جسے سلاوونین بلوط کے نام سے جانا جاتا ہے، اور اپنی مضبوطی، ساخت اور لازوال خوبصورتی کے لیے قدر کی نگاہ سے دیکھا جاتا ہے۔</a:t>
            </a:r>
          </a:p>
          <a:p>
            <a:r>
              <a:rPr lang="ar-AE" dirty="0"/>
              <a:t>جنوب مشرقی یورپ میں مکمل طور پر قابلِ سراغ اور قوانین کے مطابق خام مال کی فراہمی (</a:t>
            </a:r>
            <a:r>
              <a:rPr lang="en-GB" dirty="0"/>
              <a:t>EUDR، EUTR، UKTR، Lacey Act)</a:t>
            </a:r>
            <a:r>
              <a:rPr lang="ar-AE" dirty="0"/>
              <a:t>۔</a:t>
            </a:r>
          </a:p>
          <a:p>
            <a:r>
              <a:rPr lang="ar-AE" dirty="0"/>
              <a:t>بنیادی ماخذ: مورووچ جنگل (سربیا) — اعلیٰ معیار کا، پائیدار طریقے سے منظم بلوط، جس کی طویل جنگلاتی روایت ہے۔</a:t>
            </a:r>
          </a:p>
          <a:p>
            <a:r>
              <a:rPr lang="ar-AE" dirty="0"/>
              <a:t>روایتی مہارت اور جدید پیداوار کا امتزاج، جسے بین الاقوامی پیداواری شراکت داری (کمبوڈیا) کی حمایت حاصل ہے۔</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19474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9237D-786C-A2DB-4D5D-06D58244DA7A}"/>
              </a:ext>
            </a:extLst>
          </p:cNvPr>
          <p:cNvSpPr>
            <a:spLocks noGrp="1"/>
          </p:cNvSpPr>
          <p:nvPr>
            <p:ph type="title"/>
          </p:nvPr>
        </p:nvSpPr>
        <p:spPr/>
        <p:txBody>
          <a:bodyPr/>
          <a:lstStyle/>
          <a:p>
            <a:r>
              <a:rPr lang="ar-AE" b="1" dirty="0"/>
              <a:t>تاریخ</a:t>
            </a:r>
            <a:endParaRPr lang="en-GB" b="1" dirty="0"/>
          </a:p>
        </p:txBody>
      </p:sp>
      <p:sp>
        <p:nvSpPr>
          <p:cNvPr id="4" name="Rectangle 1">
            <a:extLst>
              <a:ext uri="{FF2B5EF4-FFF2-40B4-BE49-F238E27FC236}">
                <a16:creationId xmlns:a16="http://schemas.microsoft.com/office/drawing/2014/main" id="{BE10F319-4D5B-8961-3C7F-144BC3EB742D}"/>
              </a:ext>
            </a:extLst>
          </p:cNvPr>
          <p:cNvSpPr>
            <a:spLocks noGrp="1" noChangeArrowheads="1"/>
          </p:cNvSpPr>
          <p:nvPr>
            <p:ph idx="1"/>
          </p:nvPr>
        </p:nvSpPr>
        <p:spPr bwMode="auto">
          <a:xfrm>
            <a:off x="1298448" y="1640005"/>
            <a:ext cx="10206164" cy="466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1600" b="1" dirty="0"/>
              <a:t>1997–2009 | STRELA </a:t>
            </a:r>
            <a:r>
              <a:rPr lang="ar-AE" sz="1600" b="1" dirty="0"/>
              <a:t>دور</a:t>
            </a:r>
            <a:br>
              <a:rPr lang="ar-AE" sz="1600" dirty="0"/>
            </a:br>
            <a:r>
              <a:rPr lang="ar-AE" sz="1600" dirty="0"/>
              <a:t>ابتدائی مرحلہ — سربیا کی سب سے بڑی بلوط اور راکھ کی آرا مشین، جو درستگی اور بڑے پیمانے پر برآمدات پر مرکوز تھی۔</a:t>
            </a:r>
            <a:br>
              <a:rPr lang="ar-AE" sz="1600" dirty="0"/>
            </a:br>
            <a:r>
              <a:rPr lang="en-GB" sz="1600" dirty="0" err="1"/>
              <a:t>Vojvodinašume</a:t>
            </a:r>
            <a:r>
              <a:rPr lang="en-GB" sz="1600" dirty="0"/>
              <a:t> </a:t>
            </a:r>
            <a:r>
              <a:rPr lang="ar-AE" sz="1600" dirty="0"/>
              <a:t>کے ساتھ طویل مدتی معاہدے نے اعلیٰ معیار کے سلاوونین بلوط (</a:t>
            </a:r>
            <a:r>
              <a:rPr lang="en-GB" sz="1600" i="1" dirty="0"/>
              <a:t>Quercus </a:t>
            </a:r>
            <a:r>
              <a:rPr lang="en-GB" sz="1600" i="1" dirty="0" err="1"/>
              <a:t>robur</a:t>
            </a:r>
            <a:r>
              <a:rPr lang="en-GB" sz="1600" dirty="0"/>
              <a:t>) </a:t>
            </a:r>
            <a:r>
              <a:rPr lang="ar-AE" sz="1600" dirty="0"/>
              <a:t>کی مسلسل فراہمی کو یقینی بنایا۔</a:t>
            </a:r>
            <a:br>
              <a:rPr lang="ar-AE" sz="1600" dirty="0"/>
            </a:br>
            <a:r>
              <a:rPr lang="ar-AE" sz="1600" dirty="0"/>
              <a:t>مضبوط بین الاقوامی موجودگی (یورپی یونین، مشرق وسطیٰ) اور نمایاں منصوبے (مثلاً آذربائیجان کا شاہی محل)۔</a:t>
            </a:r>
          </a:p>
          <a:p>
            <a:r>
              <a:rPr lang="ar-AE" sz="1600" b="1" dirty="0"/>
              <a:t>2009–2020 | </a:t>
            </a:r>
            <a:r>
              <a:rPr lang="en-GB" sz="1600" b="1" dirty="0"/>
              <a:t>QUERCUS PARKET </a:t>
            </a:r>
            <a:r>
              <a:rPr lang="ar-AE" sz="1600" b="1" dirty="0"/>
              <a:t>دور</a:t>
            </a:r>
            <a:br>
              <a:rPr lang="ar-AE" sz="1600" dirty="0"/>
            </a:br>
            <a:r>
              <a:rPr lang="ar-AE" sz="1600" dirty="0"/>
              <a:t>حجم سے تخصص اور شراکت داری کی جانب اسٹریٹجک تبدیلی۔</a:t>
            </a:r>
            <a:br>
              <a:rPr lang="ar-AE" sz="1600" dirty="0"/>
            </a:br>
            <a:r>
              <a:rPr lang="ar-AE" sz="1600" dirty="0"/>
              <a:t>فرش بنانے والی معروف کمپنیوں (مثلاً </a:t>
            </a:r>
            <a:r>
              <a:rPr lang="en-GB" sz="1600" dirty="0"/>
              <a:t>Tarkett، </a:t>
            </a:r>
            <a:r>
              <a:rPr lang="en-GB" sz="1600" dirty="0" err="1"/>
              <a:t>Bauwerk</a:t>
            </a:r>
            <a:r>
              <a:rPr lang="en-GB" sz="1600" dirty="0"/>
              <a:t>، Weitzer) </a:t>
            </a:r>
            <a:r>
              <a:rPr lang="ar-AE" sz="1600" dirty="0"/>
              <a:t>کے لیے بلوط کے نیم تیار اجزاء کے قابلِ اعتماد سپلائر کے طور پر مقام حاصل کیا۔</a:t>
            </a:r>
          </a:p>
          <a:p>
            <a:r>
              <a:rPr lang="ar-AE" sz="1600" b="1" dirty="0"/>
              <a:t>2020–تاحال | </a:t>
            </a:r>
            <a:r>
              <a:rPr lang="en-GB" sz="1600" b="1" dirty="0"/>
              <a:t>CAMPICO </a:t>
            </a:r>
            <a:r>
              <a:rPr lang="ar-AE" sz="1600" b="1" dirty="0"/>
              <a:t>دور</a:t>
            </a:r>
            <a:br>
              <a:rPr lang="ar-AE" sz="1600" dirty="0"/>
            </a:br>
            <a:r>
              <a:rPr lang="ar-AE" sz="1600" dirty="0"/>
              <a:t>کمبوڈیا میں مشترکہ منصوبے کے ذریعے عالمی توسیع — امریکی مارکیٹ کے لیے تین تہوں والے بلوط فرش کی پیداوار۔</a:t>
            </a:r>
            <a:br>
              <a:rPr lang="ar-AE" sz="1600" dirty="0"/>
            </a:br>
            <a:r>
              <a:rPr lang="ar-AE" sz="1600" dirty="0"/>
              <a:t>یورپی خام مال کی مہارت کو بین الاقوامی پیداوار اور تقسیم کے نیٹ ورکس کے ساتھ یکجا کرنا۔</a:t>
            </a:r>
          </a:p>
          <a:p>
            <a:r>
              <a:rPr lang="ar-AE" sz="1600" dirty="0"/>
              <a:t>مسلسل ترقی: ایک بڑی آرا مشین سے ایک خصوصی، عالمی سطح پر منسلک بلوط پروڈیوسر تک — اب بھی خاندانی ملکیت، دوسری نسل کی قیادت میں۔</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43763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E3137-3A93-08F2-9F91-FF713DB3FE1D}"/>
              </a:ext>
            </a:extLst>
          </p:cNvPr>
          <p:cNvSpPr>
            <a:spLocks noGrp="1"/>
          </p:cNvSpPr>
          <p:nvPr>
            <p:ph type="title"/>
          </p:nvPr>
        </p:nvSpPr>
        <p:spPr>
          <a:xfrm>
            <a:off x="1764792" y="475488"/>
            <a:ext cx="9739821" cy="1429512"/>
          </a:xfrm>
        </p:spPr>
        <p:txBody>
          <a:bodyPr>
            <a:normAutofit/>
          </a:bodyPr>
          <a:lstStyle/>
          <a:p>
            <a:r>
              <a:rPr lang="ar-AE" b="1" dirty="0"/>
              <a:t>ٹرن کی ہارڈ ووڈ پروسیسنگ سہولت</a:t>
            </a:r>
            <a:endParaRPr lang="en-GB" b="1" dirty="0"/>
          </a:p>
        </p:txBody>
      </p:sp>
      <p:sp>
        <p:nvSpPr>
          <p:cNvPr id="4" name="Rectangle 1">
            <a:extLst>
              <a:ext uri="{FF2B5EF4-FFF2-40B4-BE49-F238E27FC236}">
                <a16:creationId xmlns:a16="http://schemas.microsoft.com/office/drawing/2014/main" id="{BBAF9B37-C20E-D548-7694-8475E6EEE79D}"/>
              </a:ext>
            </a:extLst>
          </p:cNvPr>
          <p:cNvSpPr>
            <a:spLocks noGrp="1" noChangeArrowheads="1"/>
          </p:cNvSpPr>
          <p:nvPr>
            <p:ph idx="1"/>
          </p:nvPr>
        </p:nvSpPr>
        <p:spPr bwMode="auto">
          <a:xfrm>
            <a:off x="1426464" y="1828453"/>
            <a:ext cx="10078148"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ar-AE" sz="1600" dirty="0"/>
              <a:t>سربیا میں مکمل طور پر فعال صنعتی پلیٹ فارم (قیام: 1997)، فوری آمدنی پیدا کرنے کی صلاحیت کے ساتھ۔</a:t>
            </a:r>
          </a:p>
          <a:p>
            <a:r>
              <a:rPr lang="ar-AE" sz="1600" b="1" dirty="0"/>
              <a:t>مقام کا فائدہ</a:t>
            </a:r>
            <a:br>
              <a:rPr lang="ar-AE" sz="1600" dirty="0"/>
            </a:br>
            <a:r>
              <a:rPr lang="ar-AE" sz="1600" dirty="0"/>
              <a:t>سلاوونین بلوط (</a:t>
            </a:r>
            <a:r>
              <a:rPr lang="en-GB" sz="1600" i="1" dirty="0"/>
              <a:t>Quercus </a:t>
            </a:r>
            <a:r>
              <a:rPr lang="en-GB" sz="1600" i="1" dirty="0" err="1"/>
              <a:t>robur</a:t>
            </a:r>
            <a:r>
              <a:rPr lang="en-GB" sz="1600" dirty="0"/>
              <a:t>) (</a:t>
            </a:r>
            <a:r>
              <a:rPr lang="ar-AE" sz="1600" dirty="0"/>
              <a:t>مورووچ اور </a:t>
            </a:r>
            <a:r>
              <a:rPr lang="en-GB" sz="1600" dirty="0" err="1"/>
              <a:t>Spačva</a:t>
            </a:r>
            <a:r>
              <a:rPr lang="en-GB" sz="1600" dirty="0"/>
              <a:t> </a:t>
            </a:r>
            <a:r>
              <a:rPr lang="ar-AE" sz="1600" dirty="0"/>
              <a:t>بیسن) تک براہ راست رسائی اور یورپی و عالمی منڈیوں تک تیز رابطہ۔</a:t>
            </a:r>
          </a:p>
          <a:p>
            <a:r>
              <a:rPr lang="ar-AE" sz="1600" b="1" dirty="0"/>
              <a:t>مالی کارکردگی</a:t>
            </a:r>
            <a:br>
              <a:rPr lang="ar-AE" sz="1600" dirty="0"/>
            </a:br>
            <a:r>
              <a:rPr lang="ar-AE" sz="1600" dirty="0"/>
              <a:t>تقریباً €16.5 ملین آمدنی، €2 ملین منافع، تقریباً 100 ملازمین، قابلِ توسیع صنعتی صلاحیت۔</a:t>
            </a:r>
          </a:p>
          <a:p>
            <a:r>
              <a:rPr lang="ar-AE" sz="1600" b="1" dirty="0"/>
              <a:t>انفراسٹرکچر</a:t>
            </a:r>
            <a:br>
              <a:rPr lang="ar-AE" sz="1600" dirty="0"/>
            </a:br>
            <a:r>
              <a:rPr lang="ar-AE" sz="1600" dirty="0"/>
              <a:t>ترقی یافتہ پیداواری سہولیات (8,000 مربع میٹر عمارتیں + 36,000 مربع میٹر زمین) جدید یورپی مشینری کے ساتھ۔</a:t>
            </a:r>
          </a:p>
          <a:p>
            <a:r>
              <a:rPr lang="ar-AE" sz="1600" b="1" dirty="0"/>
              <a:t>محفوظ سپلائی</a:t>
            </a:r>
            <a:br>
              <a:rPr lang="ar-AE" sz="1600" dirty="0"/>
            </a:br>
            <a:r>
              <a:rPr lang="en-GB" sz="1600" dirty="0" err="1"/>
              <a:t>Vojvodinašume</a:t>
            </a:r>
            <a:r>
              <a:rPr lang="en-GB" sz="1600" dirty="0"/>
              <a:t> </a:t>
            </a:r>
            <a:r>
              <a:rPr lang="ar-AE" sz="1600" dirty="0"/>
              <a:t>کے ساتھ طویل مدتی معاہدہ + </a:t>
            </a:r>
            <a:r>
              <a:rPr lang="en-GB" sz="1600" dirty="0"/>
              <a:t>FSC </a:t>
            </a:r>
            <a:r>
              <a:rPr lang="ar-AE" sz="1600" dirty="0"/>
              <a:t>تصدیق شدہ خام مال (</a:t>
            </a:r>
            <a:r>
              <a:rPr lang="en-GB" sz="1600" dirty="0"/>
              <a:t>EUDR، EUTR، Lacey Act </a:t>
            </a:r>
            <a:r>
              <a:rPr lang="ar-AE" sz="1600" dirty="0"/>
              <a:t>کے مطابق)۔</a:t>
            </a:r>
          </a:p>
          <a:p>
            <a:r>
              <a:rPr lang="ar-AE" sz="1600" b="1" dirty="0"/>
              <a:t>ترقی کی صلاحیت</a:t>
            </a:r>
            <a:br>
              <a:rPr lang="ar-AE" sz="1600" dirty="0"/>
            </a:br>
            <a:r>
              <a:rPr lang="ar-AE" sz="1600" dirty="0"/>
              <a:t>وینیئر، وئیر لیئرز اور انجینئرڈ لکڑی میں توسیع کے لیے تیار — نئی سرمایہ کاری کی ضرورت نہیں۔</a:t>
            </a:r>
          </a:p>
          <a:p>
            <a:r>
              <a:rPr lang="ar-AE" sz="1600" b="1" dirty="0"/>
              <a:t>اسٹریٹجک پوزیشن</a:t>
            </a:r>
            <a:br>
              <a:rPr lang="ar-AE" sz="1600" dirty="0"/>
            </a:br>
            <a:r>
              <a:rPr lang="ar-AE" sz="1600" dirty="0"/>
              <a:t>عمودی طور پر مربوط پلیٹ فارم (سپلائی، پروسیسنگ، برآمدات) تقریباً 30 سال کے تجربے کے ساتھ۔</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67522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CB431-287A-D16A-20E7-DA9F16F88F51}"/>
              </a:ext>
            </a:extLst>
          </p:cNvPr>
          <p:cNvSpPr>
            <a:spLocks noGrp="1"/>
          </p:cNvSpPr>
          <p:nvPr>
            <p:ph type="title"/>
          </p:nvPr>
        </p:nvSpPr>
        <p:spPr>
          <a:xfrm>
            <a:off x="1984248" y="530352"/>
            <a:ext cx="9520365" cy="905256"/>
          </a:xfrm>
        </p:spPr>
        <p:txBody>
          <a:bodyPr>
            <a:normAutofit/>
          </a:bodyPr>
          <a:lstStyle/>
          <a:p>
            <a:r>
              <a:rPr lang="ar-AE" b="1" dirty="0"/>
              <a:t>سپلائی، تعمیل اور ٹریس ایبلٹی</a:t>
            </a:r>
            <a:endParaRPr lang="en-GB" b="1" dirty="0"/>
          </a:p>
        </p:txBody>
      </p:sp>
      <p:sp>
        <p:nvSpPr>
          <p:cNvPr id="4" name="Rectangle 1">
            <a:extLst>
              <a:ext uri="{FF2B5EF4-FFF2-40B4-BE49-F238E27FC236}">
                <a16:creationId xmlns:a16="http://schemas.microsoft.com/office/drawing/2014/main" id="{C04487F6-9B58-BF66-1D17-AFE12C6975A8}"/>
              </a:ext>
            </a:extLst>
          </p:cNvPr>
          <p:cNvSpPr>
            <a:spLocks noGrp="1" noChangeArrowheads="1"/>
          </p:cNvSpPr>
          <p:nvPr>
            <p:ph idx="1"/>
          </p:nvPr>
        </p:nvSpPr>
        <p:spPr bwMode="auto">
          <a:xfrm>
            <a:off x="1335024" y="1925478"/>
            <a:ext cx="10169588" cy="3698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ar-AE" sz="1600" dirty="0"/>
              <a:t>مکمل طور پر قانونی طور پر حاصل شدہ لکڑی — بلوط (</a:t>
            </a:r>
            <a:r>
              <a:rPr lang="en-GB" sz="1600" i="1" dirty="0"/>
              <a:t>Quercus </a:t>
            </a:r>
            <a:r>
              <a:rPr lang="en-GB" sz="1600" i="1" dirty="0" err="1"/>
              <a:t>robur</a:t>
            </a:r>
            <a:r>
              <a:rPr lang="en-GB" sz="1600" dirty="0"/>
              <a:t>) </a:t>
            </a:r>
            <a:r>
              <a:rPr lang="ar-AE" sz="1600" dirty="0"/>
              <a:t>اور راکھ (</a:t>
            </a:r>
            <a:r>
              <a:rPr lang="en-GB" sz="1600" i="1" dirty="0"/>
              <a:t>Fraxinus excelsior</a:t>
            </a:r>
            <a:r>
              <a:rPr lang="en-GB" sz="1600" dirty="0"/>
              <a:t>) </a:t>
            </a:r>
            <a:r>
              <a:rPr lang="ar-AE" sz="1600" dirty="0"/>
              <a:t>صرف قانونی جنگلات سے۔</a:t>
            </a:r>
          </a:p>
          <a:p>
            <a:r>
              <a:rPr lang="ar-AE" sz="1600" dirty="0"/>
              <a:t>علاقائی سپلائی بیس: سربیا، کروشیا، بوسنیا و ہرزیگووینا، رومانیہ؛ مرکزی ذریعہ مورووچ جنگل۔</a:t>
            </a:r>
          </a:p>
          <a:p>
            <a:r>
              <a:rPr lang="ar-AE" sz="1600" dirty="0"/>
              <a:t>ریاستی جنگلاتی ادارے (</a:t>
            </a:r>
            <a:r>
              <a:rPr lang="en-GB" sz="1600" dirty="0" err="1"/>
              <a:t>Vojvodinašume</a:t>
            </a:r>
            <a:r>
              <a:rPr lang="en-GB" sz="1600" dirty="0"/>
              <a:t>) </a:t>
            </a:r>
            <a:r>
              <a:rPr lang="ar-AE" sz="1600" dirty="0"/>
              <a:t>کے ساتھ شراکت داری اور تصدیق شدہ سپلائر نیٹ ورک کے ذریعے طویل مدتی سپلائی سیکیورٹی۔</a:t>
            </a:r>
          </a:p>
          <a:p>
            <a:r>
              <a:rPr lang="ar-AE" sz="1600" dirty="0"/>
              <a:t>سخت سپلائر تصدیق: قانونی دستاویزات، کٹائی کے حقوق اور مسلسل تعمیل کی نگرانی (</a:t>
            </a:r>
            <a:r>
              <a:rPr lang="en-GB" sz="1600" dirty="0"/>
              <a:t>FSC </a:t>
            </a:r>
            <a:r>
              <a:rPr lang="ar-AE" sz="1600" dirty="0"/>
              <a:t>یا مساوی معیار)۔</a:t>
            </a:r>
          </a:p>
          <a:p>
            <a:r>
              <a:rPr lang="ar-AE" sz="1600" dirty="0"/>
              <a:t>مکمل ٹریس ایبلٹی سسٹم — جنگل سے حتمی مصنوعات تک مکمل نگرانی۔</a:t>
            </a:r>
          </a:p>
          <a:p>
            <a:r>
              <a:rPr lang="en-GB" sz="1600" dirty="0"/>
              <a:t>EUTR، EUDR، UKTR </a:t>
            </a:r>
            <a:r>
              <a:rPr lang="ar-AE" sz="1600" dirty="0"/>
              <a:t>اور </a:t>
            </a:r>
            <a:r>
              <a:rPr lang="en-GB" sz="1600" dirty="0"/>
              <a:t>Lacey Act </a:t>
            </a:r>
            <a:r>
              <a:rPr lang="ar-AE" sz="1600" dirty="0"/>
              <a:t>کے مطابق — غیر قانونی لکڑی کا کم خطرہ۔</a:t>
            </a:r>
          </a:p>
          <a:p>
            <a:r>
              <a:rPr lang="ar-AE" sz="1600" dirty="0"/>
              <a:t>رسک مینجمنٹ: متعدد سپلائرز، ریاستی جنگلات کو ترجیح، فزیکل تصدیق اور باقاعدہ آڈٹس۔</a:t>
            </a:r>
          </a:p>
          <a:p>
            <a:r>
              <a:rPr lang="ar-AE" sz="1600" dirty="0"/>
              <a:t>پائیداری کا عزم: ذمہ دارانہ سپلائی، جنگلات کی بحالی اور وسائل کا مؤثر استعمال۔</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19467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97A43-70EF-0E84-59F4-AA7390FEED25}"/>
              </a:ext>
            </a:extLst>
          </p:cNvPr>
          <p:cNvSpPr>
            <a:spLocks noGrp="1"/>
          </p:cNvSpPr>
          <p:nvPr>
            <p:ph type="title"/>
          </p:nvPr>
        </p:nvSpPr>
        <p:spPr>
          <a:xfrm>
            <a:off x="1892809" y="596678"/>
            <a:ext cx="9584372" cy="1280890"/>
          </a:xfrm>
        </p:spPr>
        <p:txBody>
          <a:bodyPr/>
          <a:lstStyle/>
          <a:p>
            <a:r>
              <a:rPr lang="ar-AE" b="1" dirty="0"/>
              <a:t>مارکیٹ مواقع — یورپی بلوط اور ہارڈ ووڈ</a:t>
            </a:r>
            <a:endParaRPr lang="en-GB" b="1" dirty="0"/>
          </a:p>
        </p:txBody>
      </p:sp>
      <p:sp>
        <p:nvSpPr>
          <p:cNvPr id="4" name="Rectangle 1">
            <a:extLst>
              <a:ext uri="{FF2B5EF4-FFF2-40B4-BE49-F238E27FC236}">
                <a16:creationId xmlns:a16="http://schemas.microsoft.com/office/drawing/2014/main" id="{DF438994-F25F-656C-63B8-FB39D95BEC5C}"/>
              </a:ext>
            </a:extLst>
          </p:cNvPr>
          <p:cNvSpPr>
            <a:spLocks noGrp="1" noChangeArrowheads="1"/>
          </p:cNvSpPr>
          <p:nvPr>
            <p:ph idx="1"/>
          </p:nvPr>
        </p:nvSpPr>
        <p:spPr bwMode="auto">
          <a:xfrm>
            <a:off x="1216152" y="2373708"/>
            <a:ext cx="10387584" cy="3503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ar-AE" sz="2000" dirty="0"/>
              <a:t>اعلیٰ معیار کے بلوط اور راکھ کی عالمی سطح پر مضبوط طلب (فرنیچر، انٹیریئر اور صنعتی استعمال میں)۔</a:t>
            </a:r>
          </a:p>
          <a:p>
            <a:r>
              <a:rPr lang="ar-AE" sz="2000" dirty="0"/>
              <a:t>سلاوونین بلوط (</a:t>
            </a:r>
            <a:r>
              <a:rPr lang="en-GB" sz="2000" i="1" dirty="0"/>
              <a:t>Quercus </a:t>
            </a:r>
            <a:r>
              <a:rPr lang="en-GB" sz="2000" i="1" dirty="0" err="1"/>
              <a:t>robur</a:t>
            </a:r>
            <a:r>
              <a:rPr lang="en-GB" sz="2000" dirty="0"/>
              <a:t>) </a:t>
            </a:r>
            <a:r>
              <a:rPr lang="ar-AE" sz="2000" dirty="0"/>
              <a:t>کی محدود دستیابی اسے ایک پریمیم وسیلہ بناتی ہے۔</a:t>
            </a:r>
          </a:p>
          <a:p>
            <a:r>
              <a:rPr lang="ar-AE" sz="2000" dirty="0"/>
              <a:t>جنوب مشرقی یورپ اعلیٰ معیار کی لکڑی کے لیے اہم علاقہ ہے۔</a:t>
            </a:r>
          </a:p>
          <a:p>
            <a:r>
              <a:rPr lang="ar-AE" sz="2000" dirty="0"/>
              <a:t>بڑھتی ہوئی ریگولیٹری ضروریات (</a:t>
            </a:r>
            <a:r>
              <a:rPr lang="en-GB" sz="2000" dirty="0"/>
              <a:t>EUDR، ESG) </a:t>
            </a:r>
            <a:r>
              <a:rPr lang="ar-AE" sz="2000" dirty="0"/>
              <a:t>مکمل طور پر تعمیل کرنے والے سپلائرز کے حق میں ہیں۔</a:t>
            </a:r>
          </a:p>
          <a:p>
            <a:r>
              <a:rPr lang="ar-AE" sz="2000" dirty="0"/>
              <a:t>مستحکم صنعتی طلب مارکیٹ کو مضبوط بنیاد فراہم کرتی ہے۔</a:t>
            </a:r>
          </a:p>
          <a:p>
            <a:r>
              <a:rPr lang="ar-AE" sz="2000" dirty="0"/>
              <a:t>منتشر سپلائی مارکیٹ قابلِ اعتماد اور قابلِ توسیع پروڈیوسرز کے لیے مواقع پیدا کرتی ہے۔</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615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B0443-5B9C-1C5A-BC4D-9756F97B19B0}"/>
              </a:ext>
            </a:extLst>
          </p:cNvPr>
          <p:cNvSpPr>
            <a:spLocks noGrp="1"/>
          </p:cNvSpPr>
          <p:nvPr>
            <p:ph type="title"/>
          </p:nvPr>
        </p:nvSpPr>
        <p:spPr>
          <a:xfrm>
            <a:off x="1664208" y="446087"/>
            <a:ext cx="4430203" cy="1289319"/>
          </a:xfrm>
        </p:spPr>
        <p:txBody>
          <a:bodyPr/>
          <a:lstStyle/>
          <a:p>
            <a:r>
              <a:rPr lang="ar-AE" b="1" dirty="0"/>
              <a:t>اسٹریٹجک حب — خام مال اور برآمدات تک رسائی</a:t>
            </a:r>
            <a:endParaRPr lang="en-GB" b="1" dirty="0"/>
          </a:p>
        </p:txBody>
      </p:sp>
      <p:pic>
        <p:nvPicPr>
          <p:cNvPr id="7" name="Content Placeholder 6">
            <a:extLst>
              <a:ext uri="{FF2B5EF4-FFF2-40B4-BE49-F238E27FC236}">
                <a16:creationId xmlns:a16="http://schemas.microsoft.com/office/drawing/2014/main" id="{6E18DDE4-12B8-CA44-D2A1-868854FFF4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71486" y="1887688"/>
            <a:ext cx="6057284" cy="4010192"/>
          </a:xfrm>
        </p:spPr>
      </p:pic>
      <p:sp>
        <p:nvSpPr>
          <p:cNvPr id="5" name="Rectangle 1">
            <a:extLst>
              <a:ext uri="{FF2B5EF4-FFF2-40B4-BE49-F238E27FC236}">
                <a16:creationId xmlns:a16="http://schemas.microsoft.com/office/drawing/2014/main" id="{9FE4A7CB-E3D1-DCFD-C2BC-CAF77EAE60A5}"/>
              </a:ext>
            </a:extLst>
          </p:cNvPr>
          <p:cNvSpPr>
            <a:spLocks noGrp="1" noChangeArrowheads="1"/>
          </p:cNvSpPr>
          <p:nvPr>
            <p:ph type="body" sz="half" idx="2"/>
          </p:nvPr>
        </p:nvSpPr>
        <p:spPr bwMode="auto">
          <a:xfrm>
            <a:off x="768096" y="2587093"/>
            <a:ext cx="5326316" cy="254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ar-AE" sz="1800" dirty="0"/>
              <a:t>سریم ریجن (سربیا) میں واقع، بلغراد کے قریب — ایک اہم لاجسٹک مرکز۔</a:t>
            </a:r>
          </a:p>
          <a:p>
            <a:r>
              <a:rPr lang="ar-AE" sz="1800" dirty="0"/>
              <a:t>بلغراد بین الاقوامی ہوائی اڈے سے 35 منٹ </a:t>
            </a:r>
          </a:p>
          <a:p>
            <a:r>
              <a:rPr lang="ar-AE" sz="1800" dirty="0"/>
              <a:t>یورپی ہائی ویز (</a:t>
            </a:r>
            <a:r>
              <a:rPr lang="en-GB" sz="1800" dirty="0"/>
              <a:t>E-70، E-75) </a:t>
            </a:r>
            <a:r>
              <a:rPr lang="ar-AE" sz="1800" dirty="0"/>
              <a:t>سے 10 منٹ </a:t>
            </a:r>
          </a:p>
          <a:p>
            <a:r>
              <a:rPr lang="ar-AE" sz="1800" dirty="0"/>
              <a:t>ریلوے اور کسٹمز ٹرمینل (</a:t>
            </a:r>
            <a:r>
              <a:rPr lang="en-GB" sz="1800" dirty="0" err="1"/>
              <a:t>Inđija</a:t>
            </a:r>
            <a:r>
              <a:rPr lang="en-GB" sz="1800" dirty="0"/>
              <a:t>) </a:t>
            </a:r>
            <a:r>
              <a:rPr lang="ar-AE" sz="1800" dirty="0"/>
              <a:t>کے قریب </a:t>
            </a:r>
          </a:p>
          <a:p>
            <a:r>
              <a:rPr lang="ar-AE" sz="1800" dirty="0"/>
              <a:t>خام مال کے اہم ذرائع (مورووچ اور </a:t>
            </a:r>
            <a:r>
              <a:rPr lang="en-GB" sz="1800" dirty="0" err="1"/>
              <a:t>Spačva</a:t>
            </a:r>
            <a:r>
              <a:rPr lang="en-GB" sz="1800" dirty="0"/>
              <a:t>) </a:t>
            </a:r>
            <a:r>
              <a:rPr lang="ar-AE" sz="1800" dirty="0"/>
              <a:t>کے قریب</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09793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4578C-8C5D-89E9-F03A-491F3D47E184}"/>
              </a:ext>
            </a:extLst>
          </p:cNvPr>
          <p:cNvSpPr>
            <a:spLocks noGrp="1"/>
          </p:cNvSpPr>
          <p:nvPr>
            <p:ph type="title"/>
          </p:nvPr>
        </p:nvSpPr>
        <p:spPr>
          <a:xfrm>
            <a:off x="2286000" y="624110"/>
            <a:ext cx="9218611" cy="1280890"/>
          </a:xfrm>
        </p:spPr>
        <p:txBody>
          <a:bodyPr/>
          <a:lstStyle/>
          <a:p>
            <a:r>
              <a:rPr lang="ar-AE" b="1" dirty="0"/>
              <a:t>کلائنٹس اور حوالہ جات</a:t>
            </a:r>
            <a:endParaRPr lang="en-GB" b="1" dirty="0"/>
          </a:p>
        </p:txBody>
      </p:sp>
      <p:pic>
        <p:nvPicPr>
          <p:cNvPr id="4" name="Picture 3">
            <a:extLst>
              <a:ext uri="{FF2B5EF4-FFF2-40B4-BE49-F238E27FC236}">
                <a16:creationId xmlns:a16="http://schemas.microsoft.com/office/drawing/2014/main" id="{1D13049C-03EC-1A9E-BD3C-700D4C2518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6850" y="1857596"/>
            <a:ext cx="4629150" cy="990600"/>
          </a:xfrm>
          <a:prstGeom prst="rect">
            <a:avLst/>
          </a:prstGeom>
        </p:spPr>
      </p:pic>
      <p:pic>
        <p:nvPicPr>
          <p:cNvPr id="6" name="Picture 5">
            <a:extLst>
              <a:ext uri="{FF2B5EF4-FFF2-40B4-BE49-F238E27FC236}">
                <a16:creationId xmlns:a16="http://schemas.microsoft.com/office/drawing/2014/main" id="{A3F3C588-11D9-0644-A9D5-641CD44AA8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352" y="3004057"/>
            <a:ext cx="3551936" cy="2131162"/>
          </a:xfrm>
          <a:prstGeom prst="rect">
            <a:avLst/>
          </a:prstGeom>
        </p:spPr>
      </p:pic>
      <p:pic>
        <p:nvPicPr>
          <p:cNvPr id="8" name="Picture 7">
            <a:extLst>
              <a:ext uri="{FF2B5EF4-FFF2-40B4-BE49-F238E27FC236}">
                <a16:creationId xmlns:a16="http://schemas.microsoft.com/office/drawing/2014/main" id="{596CB74C-9FF0-FA56-6A20-19C6C5C1F0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4056" y="1880044"/>
            <a:ext cx="4114800" cy="1114425"/>
          </a:xfrm>
          <a:prstGeom prst="rect">
            <a:avLst/>
          </a:prstGeom>
        </p:spPr>
      </p:pic>
      <p:pic>
        <p:nvPicPr>
          <p:cNvPr id="10" name="Picture 9">
            <a:extLst>
              <a:ext uri="{FF2B5EF4-FFF2-40B4-BE49-F238E27FC236}">
                <a16:creationId xmlns:a16="http://schemas.microsoft.com/office/drawing/2014/main" id="{9B0BB53B-F231-8CCE-9625-E74B0ABB19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352" y="5446941"/>
            <a:ext cx="3752850" cy="1219200"/>
          </a:xfrm>
          <a:prstGeom prst="rect">
            <a:avLst/>
          </a:prstGeom>
        </p:spPr>
      </p:pic>
      <p:pic>
        <p:nvPicPr>
          <p:cNvPr id="14" name="Picture 13">
            <a:extLst>
              <a:ext uri="{FF2B5EF4-FFF2-40B4-BE49-F238E27FC236}">
                <a16:creationId xmlns:a16="http://schemas.microsoft.com/office/drawing/2014/main" id="{1100FEA4-1C7C-EA20-1967-64C81807BB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8362" y="3160934"/>
            <a:ext cx="3197352" cy="3197352"/>
          </a:xfrm>
          <a:prstGeom prst="rect">
            <a:avLst/>
          </a:prstGeom>
        </p:spPr>
      </p:pic>
      <p:pic>
        <p:nvPicPr>
          <p:cNvPr id="16" name="Picture 15">
            <a:extLst>
              <a:ext uri="{FF2B5EF4-FFF2-40B4-BE49-F238E27FC236}">
                <a16:creationId xmlns:a16="http://schemas.microsoft.com/office/drawing/2014/main" id="{4515AB64-3265-6E7B-4730-0F1249966E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76873" y="3325369"/>
            <a:ext cx="4057683" cy="1076325"/>
          </a:xfrm>
          <a:prstGeom prst="rect">
            <a:avLst/>
          </a:prstGeom>
        </p:spPr>
      </p:pic>
      <p:sp>
        <p:nvSpPr>
          <p:cNvPr id="24" name="Rectangle 23">
            <a:extLst>
              <a:ext uri="{FF2B5EF4-FFF2-40B4-BE49-F238E27FC236}">
                <a16:creationId xmlns:a16="http://schemas.microsoft.com/office/drawing/2014/main" id="{B3D0B749-C9B6-8952-B38C-37F37F2FE8B7}"/>
              </a:ext>
            </a:extLst>
          </p:cNvPr>
          <p:cNvSpPr/>
          <p:nvPr/>
        </p:nvSpPr>
        <p:spPr>
          <a:xfrm>
            <a:off x="7976873" y="4401693"/>
            <a:ext cx="4057684" cy="1754326"/>
          </a:xfrm>
          <a:prstGeom prst="rect">
            <a:avLst/>
          </a:prstGeom>
          <a:noFill/>
        </p:spPr>
        <p:txBody>
          <a:bodyPr wrap="square" lIns="91440" tIns="45720" rIns="91440" bIns="45720">
            <a:spAutoFit/>
          </a:bodyPr>
          <a:lstStyle/>
          <a:p>
            <a:pPr algn="ctr"/>
            <a:r>
              <a:rPr lang="en-GB" altLang="zh-CN"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(FORDAQ </a:t>
            </a:r>
            <a:r>
              <a:rPr lang="ar-AE" altLang="zh-CN"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کا رکن — </a:t>
            </a:r>
            <a:r>
              <a:rPr lang="en-GB" altLang="zh-CN"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Bronze </a:t>
            </a:r>
            <a:r>
              <a:rPr lang="ar-AE" altLang="zh-CN"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سطح</a:t>
            </a:r>
            <a:r>
              <a:rPr lang="en-US" altLang="zh-CN"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en-GB"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445967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825BD-F579-E4CE-40DD-8BEB5D662A3B}"/>
              </a:ext>
            </a:extLst>
          </p:cNvPr>
          <p:cNvSpPr>
            <a:spLocks noGrp="1"/>
          </p:cNvSpPr>
          <p:nvPr>
            <p:ph type="title"/>
          </p:nvPr>
        </p:nvSpPr>
        <p:spPr>
          <a:xfrm>
            <a:off x="1965961" y="301752"/>
            <a:ext cx="9538652" cy="1603248"/>
          </a:xfrm>
        </p:spPr>
        <p:txBody>
          <a:bodyPr/>
          <a:lstStyle/>
          <a:p>
            <a:r>
              <a:rPr lang="ar-AE" b="1" dirty="0"/>
              <a:t>رابطہ اور کمپنی کی تفصیلات</a:t>
            </a:r>
            <a:endParaRPr lang="en-GB" b="1" dirty="0"/>
          </a:p>
        </p:txBody>
      </p:sp>
      <p:sp>
        <p:nvSpPr>
          <p:cNvPr id="4" name="Rectangle 1">
            <a:extLst>
              <a:ext uri="{FF2B5EF4-FFF2-40B4-BE49-F238E27FC236}">
                <a16:creationId xmlns:a16="http://schemas.microsoft.com/office/drawing/2014/main" id="{72EDCA60-6E77-72E5-F549-915CA4189A01}"/>
              </a:ext>
            </a:extLst>
          </p:cNvPr>
          <p:cNvSpPr>
            <a:spLocks noGrp="1" noChangeArrowheads="1"/>
          </p:cNvSpPr>
          <p:nvPr>
            <p:ph idx="1"/>
          </p:nvPr>
        </p:nvSpPr>
        <p:spPr bwMode="auto">
          <a:xfrm>
            <a:off x="1737360" y="1231403"/>
            <a:ext cx="10454640" cy="5668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1600" b="1" dirty="0"/>
              <a:t>QUERCUS PARKET – </a:t>
            </a:r>
            <a:r>
              <a:rPr lang="ar-AE" sz="1600" b="1" dirty="0"/>
              <a:t>واحد ملکیت (</a:t>
            </a:r>
            <a:r>
              <a:rPr lang="en-GB" sz="1600" b="1" dirty="0"/>
              <a:t>Sole Proprietorship)</a:t>
            </a:r>
            <a:endParaRPr lang="en-GB" sz="1600" dirty="0"/>
          </a:p>
          <a:p>
            <a:r>
              <a:rPr lang="ar-AE" sz="1600" dirty="0"/>
              <a:t>پتہ:</a:t>
            </a:r>
            <a:br>
              <a:rPr lang="ar-AE" sz="1600" dirty="0"/>
            </a:br>
            <a:r>
              <a:rPr lang="en-GB" sz="1600" dirty="0"/>
              <a:t>Nikole </a:t>
            </a:r>
            <a:r>
              <a:rPr lang="en-GB" sz="1600" dirty="0" err="1"/>
              <a:t>Tesle</a:t>
            </a:r>
            <a:r>
              <a:rPr lang="en-GB" sz="1600" dirty="0"/>
              <a:t> 137, 22321 </a:t>
            </a:r>
            <a:r>
              <a:rPr lang="en-GB" sz="1600" dirty="0" err="1"/>
              <a:t>Ljukovo</a:t>
            </a:r>
            <a:r>
              <a:rPr lang="en-GB" sz="1600" dirty="0"/>
              <a:t>, Serbia</a:t>
            </a:r>
          </a:p>
          <a:p>
            <a:r>
              <a:rPr lang="ar-AE" sz="1600" dirty="0"/>
              <a:t>رابطہ:</a:t>
            </a:r>
            <a:br>
              <a:rPr lang="ar-AE" sz="1600" dirty="0"/>
            </a:br>
            <a:r>
              <a:rPr lang="en-GB" sz="1600" dirty="0"/>
              <a:t>Email: quercus.parket@gmail.com</a:t>
            </a:r>
            <a:br>
              <a:rPr lang="en-GB" sz="1600" dirty="0"/>
            </a:br>
            <a:r>
              <a:rPr lang="ar-AE" sz="1600" dirty="0"/>
              <a:t>فون: +381 22 58 77 50</a:t>
            </a:r>
          </a:p>
          <a:p>
            <a:r>
              <a:rPr lang="ar-AE" sz="1600" dirty="0"/>
              <a:t>اوقات کار:</a:t>
            </a:r>
            <a:br>
              <a:rPr lang="ar-AE" sz="1600" dirty="0"/>
            </a:br>
            <a:r>
              <a:rPr lang="ar-AE" sz="1600" dirty="0"/>
              <a:t>پیر تا جمعہ | 07:00 – 15:00</a:t>
            </a:r>
          </a:p>
          <a:p>
            <a:r>
              <a:rPr lang="ar-AE" sz="1600" dirty="0"/>
              <a:t>کمپنی کی معلومات:</a:t>
            </a:r>
            <a:br>
              <a:rPr lang="ar-AE" sz="1600" dirty="0"/>
            </a:br>
            <a:r>
              <a:rPr lang="ar-AE" sz="1600" dirty="0"/>
              <a:t>ٹیکس نمبر (</a:t>
            </a:r>
            <a:r>
              <a:rPr lang="en-GB" sz="1600" dirty="0"/>
              <a:t>PIB): 106197782</a:t>
            </a:r>
            <a:br>
              <a:rPr lang="en-GB" sz="1600" dirty="0"/>
            </a:br>
            <a:r>
              <a:rPr lang="ar-AE" sz="1600" dirty="0"/>
              <a:t>رجسٹریشن نمبر: 61620117</a:t>
            </a:r>
          </a:p>
          <a:p>
            <a:r>
              <a:rPr lang="ar-AE" sz="1600" dirty="0"/>
              <a:t>بینک تفصیلات:</a:t>
            </a:r>
            <a:br>
              <a:rPr lang="ar-AE" sz="1600" dirty="0"/>
            </a:br>
            <a:r>
              <a:rPr lang="en-GB" sz="1600" dirty="0"/>
              <a:t>OTP Bank Serbia (Novi Sad)</a:t>
            </a:r>
            <a:br>
              <a:rPr lang="en-GB" sz="1600" dirty="0"/>
            </a:br>
            <a:r>
              <a:rPr lang="en-GB" sz="1600" dirty="0"/>
              <a:t>IBAN: RS35 3259 6015 0046 8686 36</a:t>
            </a:r>
            <a:br>
              <a:rPr lang="en-GB" sz="1600" dirty="0"/>
            </a:br>
            <a:r>
              <a:rPr lang="en-GB" sz="1600" dirty="0"/>
              <a:t>SWIFT: OTPVRS22</a:t>
            </a:r>
          </a:p>
          <a:p>
            <a:r>
              <a:rPr lang="ar-AE" sz="1600" dirty="0"/>
              <a:t>مقام:</a:t>
            </a:r>
            <a:br>
              <a:rPr lang="ar-AE" sz="1600" dirty="0"/>
            </a:br>
            <a:r>
              <a:rPr lang="en-GB" sz="1600" dirty="0" err="1"/>
              <a:t>Pilana</a:t>
            </a:r>
            <a:r>
              <a:rPr lang="en-GB" sz="1600" dirty="0"/>
              <a:t> “</a:t>
            </a:r>
            <a:r>
              <a:rPr lang="en-GB" sz="1600" dirty="0" err="1"/>
              <a:t>Strela</a:t>
            </a:r>
            <a:r>
              <a:rPr lang="en-GB" sz="1600" dirty="0"/>
              <a:t>” – Quercus </a:t>
            </a:r>
            <a:r>
              <a:rPr lang="en-GB" sz="1600" dirty="0" err="1"/>
              <a:t>Parket</a:t>
            </a:r>
            <a:endParaRPr lang="en-GB" sz="1600" dirty="0"/>
          </a:p>
          <a:p>
            <a:r>
              <a:rPr lang="en-GB" sz="1600" dirty="0"/>
              <a:t>FSC </a:t>
            </a:r>
            <a:r>
              <a:rPr lang="ar-AE" sz="1600" dirty="0"/>
              <a:t>لائسنس: </a:t>
            </a:r>
            <a:r>
              <a:rPr lang="en-GB" sz="1600" dirty="0"/>
              <a:t>C214521</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2624190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95</TotalTime>
  <Words>1055</Words>
  <Application>Microsoft Office PowerPoint</Application>
  <PresentationFormat>Widescreen</PresentationFormat>
  <Paragraphs>54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Wingdings 3</vt:lpstr>
      <vt:lpstr>Wisp</vt:lpstr>
      <vt:lpstr>PowerPoint Presentation</vt:lpstr>
      <vt:lpstr>تعارف</vt:lpstr>
      <vt:lpstr>تاریخ</vt:lpstr>
      <vt:lpstr>ٹرن کی ہارڈ ووڈ پروسیسنگ سہولت</vt:lpstr>
      <vt:lpstr>سپلائی، تعمیل اور ٹریس ایبلٹی</vt:lpstr>
      <vt:lpstr>مارکیٹ مواقع — یورپی بلوط اور ہارڈ ووڈ</vt:lpstr>
      <vt:lpstr>اسٹریٹجک حب — خام مال اور برآمدات تک رسائی</vt:lpstr>
      <vt:lpstr>کلائنٹس اور حوالہ جات</vt:lpstr>
      <vt:lpstr>رابطہ اور کمپنی کی تفصیلات</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Goran Nisevic</dc:creator>
  <cp:lastModifiedBy>Goran Nisevic</cp:lastModifiedBy>
  <cp:revision>30</cp:revision>
  <dcterms:created xsi:type="dcterms:W3CDTF">2026-03-27T12:34:22Z</dcterms:created>
  <dcterms:modified xsi:type="dcterms:W3CDTF">2026-03-28T09:48:14Z</dcterms:modified>
</cp:coreProperties>
</file>